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9" r:id="rId10"/>
    <p:sldId id="300" r:id="rId11"/>
    <p:sldId id="271" r:id="rId1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Nunito Light" panose="00000400000000000000" pitchFamily="2" charset="0"/>
      <p:regular r:id="rId18"/>
      <p:italic r:id="rId19"/>
    </p:embeddedFont>
    <p:embeddedFont>
      <p:font typeface="Roboto Condensed" panose="02000000000000000000" pitchFamily="2" charset="0"/>
      <p:regular r:id="rId20"/>
      <p:bold r:id="rId21"/>
      <p:italic r:id="rId22"/>
      <p:boldItalic r:id="rId23"/>
    </p:embeddedFont>
    <p:embeddedFont>
      <p:font typeface="Roboto Condensed Light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italic r:id="rId29"/>
    </p:embeddedFont>
    <p:embeddedFont>
      <p:font typeface="Squada One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CFAFE232-F458-627E-0B22-B66D5301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57095241f_0_56:notes">
            <a:extLst>
              <a:ext uri="{FF2B5EF4-FFF2-40B4-BE49-F238E27FC236}">
                <a16:creationId xmlns:a16="http://schemas.microsoft.com/office/drawing/2014/main" id="{DC21BAA0-0C4A-944C-6B78-DCDC5BF76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57095241f_0_56:notes">
            <a:extLst>
              <a:ext uri="{FF2B5EF4-FFF2-40B4-BE49-F238E27FC236}">
                <a16:creationId xmlns:a16="http://schemas.microsoft.com/office/drawing/2014/main" id="{D7C6B12C-975B-379E-F2C1-5620835218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579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57095241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57095241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57095241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57095241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>
          <a:extLst>
            <a:ext uri="{FF2B5EF4-FFF2-40B4-BE49-F238E27FC236}">
              <a16:creationId xmlns:a16="http://schemas.microsoft.com/office/drawing/2014/main" id="{8C965AFF-6917-E20B-4A98-20DF296B7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57095241f_0_26:notes">
            <a:extLst>
              <a:ext uri="{FF2B5EF4-FFF2-40B4-BE49-F238E27FC236}">
                <a16:creationId xmlns:a16="http://schemas.microsoft.com/office/drawing/2014/main" id="{1149CEDD-3230-4113-A2D5-26CF692C5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57095241f_0_26:notes">
            <a:extLst>
              <a:ext uri="{FF2B5EF4-FFF2-40B4-BE49-F238E27FC236}">
                <a16:creationId xmlns:a16="http://schemas.microsoft.com/office/drawing/2014/main" id="{927AEB2F-2688-1604-420D-FFD265A0D1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75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1244"/>
          <a:stretch/>
        </p:blipFill>
        <p:spPr>
          <a:xfrm>
            <a:off x="0" y="0"/>
            <a:ext cx="9144000" cy="50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>
            <a:off x="6951421" y="3013096"/>
            <a:ext cx="2200651" cy="21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4837600" y="1329975"/>
            <a:ext cx="3576600" cy="24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◂"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158" y="-15957"/>
            <a:ext cx="3614626" cy="35123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Google Shape;75;p9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>
            <a:off x="5545433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rot="10800000" flipH="1">
            <a:off x="-15801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5545433" y="-15957"/>
            <a:ext cx="3614626" cy="35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7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 l="5336" t="6603" r="40594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2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3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 idx="5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ctrTitle" idx="7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dk1"/>
            </a:gs>
            <a:gs pos="21000">
              <a:schemeClr val="lt1"/>
            </a:gs>
          </a:gsLst>
          <a:lin ang="54007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>
            <a:spLocks noGrp="1"/>
          </p:cNvSpPr>
          <p:nvPr>
            <p:ph type="subTitle" idx="4294967295"/>
          </p:nvPr>
        </p:nvSpPr>
        <p:spPr>
          <a:xfrm flipH="1">
            <a:off x="1981200" y="2637282"/>
            <a:ext cx="5181600" cy="669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ES" dirty="0" err="1">
                <a:solidFill>
                  <a:schemeClr val="accent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Decentralized</a:t>
            </a:r>
            <a:r>
              <a:rPr lang="es-ES" dirty="0">
                <a:solidFill>
                  <a:schemeClr val="accent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Medical Data </a:t>
            </a:r>
            <a:r>
              <a:rPr lang="es-ES" dirty="0" err="1">
                <a:solidFill>
                  <a:schemeClr val="accent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Ownership</a:t>
            </a:r>
            <a:endParaRPr dirty="0">
              <a:solidFill>
                <a:schemeClr val="accent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49D19E45-38B7-D3B3-5DDA-1E41D2E7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433120"/>
            <a:ext cx="5181600" cy="12041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74">
          <a:extLst>
            <a:ext uri="{FF2B5EF4-FFF2-40B4-BE49-F238E27FC236}">
              <a16:creationId xmlns:a16="http://schemas.microsoft.com/office/drawing/2014/main" id="{B2655308-27AC-01A9-D02A-1E760EE4C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>
            <a:extLst>
              <a:ext uri="{FF2B5EF4-FFF2-40B4-BE49-F238E27FC236}">
                <a16:creationId xmlns:a16="http://schemas.microsoft.com/office/drawing/2014/main" id="{84D17924-6536-4BA2-F74C-7910A1338D04}"/>
              </a:ext>
            </a:extLst>
          </p:cNvPr>
          <p:cNvSpPr/>
          <p:nvPr/>
        </p:nvSpPr>
        <p:spPr>
          <a:xfrm rot="5400000">
            <a:off x="1945388" y="1884442"/>
            <a:ext cx="1462345" cy="1311941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1">
            <a:extLst>
              <a:ext uri="{FF2B5EF4-FFF2-40B4-BE49-F238E27FC236}">
                <a16:creationId xmlns:a16="http://schemas.microsoft.com/office/drawing/2014/main" id="{6AA2EDA4-0099-3DF8-22C6-B28AC6D2409C}"/>
              </a:ext>
            </a:extLst>
          </p:cNvPr>
          <p:cNvSpPr/>
          <p:nvPr/>
        </p:nvSpPr>
        <p:spPr>
          <a:xfrm rot="5400000">
            <a:off x="5529305" y="1890446"/>
            <a:ext cx="1462345" cy="131194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">
            <a:extLst>
              <a:ext uri="{FF2B5EF4-FFF2-40B4-BE49-F238E27FC236}">
                <a16:creationId xmlns:a16="http://schemas.microsoft.com/office/drawing/2014/main" id="{FD587C75-093D-BCD1-B867-5BAA3D307B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318649" y="396506"/>
            <a:ext cx="6207612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Feasibility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&amp; UX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" name="Google Shape;376;p51">
            <a:extLst>
              <a:ext uri="{FF2B5EF4-FFF2-40B4-BE49-F238E27FC236}">
                <a16:creationId xmlns:a16="http://schemas.microsoft.com/office/drawing/2014/main" id="{E0BA22F5-3D74-1FA8-AF62-1E6CD8C95D61}"/>
              </a:ext>
            </a:extLst>
          </p:cNvPr>
          <p:cNvSpPr/>
          <p:nvPr/>
        </p:nvSpPr>
        <p:spPr>
          <a:xfrm rot="5400000">
            <a:off x="2827669" y="3466875"/>
            <a:ext cx="1462345" cy="131194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75;p51">
            <a:extLst>
              <a:ext uri="{FF2B5EF4-FFF2-40B4-BE49-F238E27FC236}">
                <a16:creationId xmlns:a16="http://schemas.microsoft.com/office/drawing/2014/main" id="{A3B75C31-64BD-E7F0-0F94-D543D6A85916}"/>
              </a:ext>
            </a:extLst>
          </p:cNvPr>
          <p:cNvSpPr/>
          <p:nvPr/>
        </p:nvSpPr>
        <p:spPr>
          <a:xfrm rot="5400000">
            <a:off x="4673878" y="3466874"/>
            <a:ext cx="1462345" cy="1311941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8;p49">
            <a:extLst>
              <a:ext uri="{FF2B5EF4-FFF2-40B4-BE49-F238E27FC236}">
                <a16:creationId xmlns:a16="http://schemas.microsoft.com/office/drawing/2014/main" id="{9B360C27-EE4C-D239-0DE9-DC01E1CF9B26}"/>
              </a:ext>
            </a:extLst>
          </p:cNvPr>
          <p:cNvSpPr txBox="1">
            <a:spLocks/>
          </p:cNvSpPr>
          <p:nvPr/>
        </p:nvSpPr>
        <p:spPr>
          <a:xfrm>
            <a:off x="1706553" y="2282850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Web &amp;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mobile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interfaces</a:t>
            </a:r>
          </a:p>
        </p:txBody>
      </p:sp>
      <p:sp>
        <p:nvSpPr>
          <p:cNvPr id="14" name="Google Shape;348;p49">
            <a:extLst>
              <a:ext uri="{FF2B5EF4-FFF2-40B4-BE49-F238E27FC236}">
                <a16:creationId xmlns:a16="http://schemas.microsoft.com/office/drawing/2014/main" id="{568E4C43-707A-554E-B989-C1C7A37EBCE8}"/>
              </a:ext>
            </a:extLst>
          </p:cNvPr>
          <p:cNvSpPr txBox="1">
            <a:spLocks/>
          </p:cNvSpPr>
          <p:nvPr/>
        </p:nvSpPr>
        <p:spPr>
          <a:xfrm>
            <a:off x="5282099" y="2282850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Patient-centric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design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Google Shape;348;p49">
            <a:extLst>
              <a:ext uri="{FF2B5EF4-FFF2-40B4-BE49-F238E27FC236}">
                <a16:creationId xmlns:a16="http://schemas.microsoft.com/office/drawing/2014/main" id="{8B5A46FB-5994-79D4-12E0-A554B6900477}"/>
              </a:ext>
            </a:extLst>
          </p:cNvPr>
          <p:cNvSpPr txBox="1">
            <a:spLocks/>
          </p:cNvSpPr>
          <p:nvPr/>
        </p:nvSpPr>
        <p:spPr>
          <a:xfrm>
            <a:off x="2581144" y="3833944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Physicians: </a:t>
            </a:r>
          </a:p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record validation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Google Shape;348;p49">
            <a:extLst>
              <a:ext uri="{FF2B5EF4-FFF2-40B4-BE49-F238E27FC236}">
                <a16:creationId xmlns:a16="http://schemas.microsoft.com/office/drawing/2014/main" id="{654D3960-CE42-F1F7-B60F-36E25DA067F6}"/>
              </a:ext>
            </a:extLst>
          </p:cNvPr>
          <p:cNvSpPr txBox="1">
            <a:spLocks/>
          </p:cNvSpPr>
          <p:nvPr/>
        </p:nvSpPr>
        <p:spPr>
          <a:xfrm>
            <a:off x="4422455" y="3833944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Auditors: activity</a:t>
            </a:r>
          </a:p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monitoring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2" name="Imagen 1" descr="Forma&#10;&#10;El contenido generado por IA puede ser incorrecto.">
            <a:extLst>
              <a:ext uri="{FF2B5EF4-FFF2-40B4-BE49-F238E27FC236}">
                <a16:creationId xmlns:a16="http://schemas.microsoft.com/office/drawing/2014/main" id="{B41729D0-8B81-4690-23E7-975B6D46C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820" y="1423207"/>
            <a:ext cx="1719290" cy="17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6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0"/>
          <p:cNvSpPr txBox="1">
            <a:spLocks noGrp="1"/>
          </p:cNvSpPr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Development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Roadmap</a:t>
            </a:r>
            <a:endParaRPr dirty="0"/>
          </a:p>
        </p:txBody>
      </p:sp>
      <p:sp>
        <p:nvSpPr>
          <p:cNvPr id="596" name="Google Shape;596;p60"/>
          <p:cNvSpPr txBox="1">
            <a:spLocks noGrp="1"/>
          </p:cNvSpPr>
          <p:nvPr>
            <p:ph type="ctrTitle" idx="2"/>
          </p:nvPr>
        </p:nvSpPr>
        <p:spPr>
          <a:xfrm>
            <a:off x="1942800" y="15405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</a:rPr>
              <a:t>Stage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</a:rPr>
              <a:t> 1</a:t>
            </a:r>
            <a:endParaRPr sz="20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597" name="Google Shape;597;p60"/>
          <p:cNvSpPr txBox="1">
            <a:spLocks noGrp="1"/>
          </p:cNvSpPr>
          <p:nvPr>
            <p:ph type="subTitle" idx="1"/>
          </p:nvPr>
        </p:nvSpPr>
        <p:spPr>
          <a:xfrm>
            <a:off x="2304150" y="213455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Smart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contracts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IPFS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integration</a:t>
            </a:r>
            <a:endParaRPr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Google Shape;596;p60">
            <a:extLst>
              <a:ext uri="{FF2B5EF4-FFF2-40B4-BE49-F238E27FC236}">
                <a16:creationId xmlns:a16="http://schemas.microsoft.com/office/drawing/2014/main" id="{651AD97B-AC9E-D897-27DE-18BC024691BC}"/>
              </a:ext>
            </a:extLst>
          </p:cNvPr>
          <p:cNvSpPr txBox="1">
            <a:spLocks/>
          </p:cNvSpPr>
          <p:nvPr/>
        </p:nvSpPr>
        <p:spPr>
          <a:xfrm>
            <a:off x="4572000" y="1540513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</a:rPr>
              <a:t>Stage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</a:rPr>
              <a:t> 2</a:t>
            </a:r>
          </a:p>
        </p:txBody>
      </p:sp>
      <p:sp>
        <p:nvSpPr>
          <p:cNvPr id="15" name="Google Shape;597;p60">
            <a:extLst>
              <a:ext uri="{FF2B5EF4-FFF2-40B4-BE49-F238E27FC236}">
                <a16:creationId xmlns:a16="http://schemas.microsoft.com/office/drawing/2014/main" id="{3CD4DD0C-21F9-341B-DE78-BD50B3A365C4}"/>
              </a:ext>
            </a:extLst>
          </p:cNvPr>
          <p:cNvSpPr txBox="1">
            <a:spLocks/>
          </p:cNvSpPr>
          <p:nvPr/>
        </p:nvSpPr>
        <p:spPr>
          <a:xfrm>
            <a:off x="4933350" y="2134556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Private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Avalanche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setup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Google Shape;596;p60">
            <a:extLst>
              <a:ext uri="{FF2B5EF4-FFF2-40B4-BE49-F238E27FC236}">
                <a16:creationId xmlns:a16="http://schemas.microsoft.com/office/drawing/2014/main" id="{A8D615EC-A87E-5A79-4E6C-921CFFCB0135}"/>
              </a:ext>
            </a:extLst>
          </p:cNvPr>
          <p:cNvSpPr txBox="1">
            <a:spLocks/>
          </p:cNvSpPr>
          <p:nvPr/>
        </p:nvSpPr>
        <p:spPr>
          <a:xfrm>
            <a:off x="1942800" y="302518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</a:rPr>
              <a:t>Stage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</a:rPr>
              <a:t> 3</a:t>
            </a:r>
          </a:p>
        </p:txBody>
      </p:sp>
      <p:sp>
        <p:nvSpPr>
          <p:cNvPr id="17" name="Google Shape;597;p60">
            <a:extLst>
              <a:ext uri="{FF2B5EF4-FFF2-40B4-BE49-F238E27FC236}">
                <a16:creationId xmlns:a16="http://schemas.microsoft.com/office/drawing/2014/main" id="{CAD151D7-3466-ECAE-01E9-26457B1F2175}"/>
              </a:ext>
            </a:extLst>
          </p:cNvPr>
          <p:cNvSpPr txBox="1">
            <a:spLocks/>
          </p:cNvSpPr>
          <p:nvPr/>
        </p:nvSpPr>
        <p:spPr>
          <a:xfrm>
            <a:off x="2304150" y="3619231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Audit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layer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ZK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proofs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8" name="Google Shape;596;p60">
            <a:extLst>
              <a:ext uri="{FF2B5EF4-FFF2-40B4-BE49-F238E27FC236}">
                <a16:creationId xmlns:a16="http://schemas.microsoft.com/office/drawing/2014/main" id="{524B589C-48F7-4CE7-3755-D4B7750C1A9B}"/>
              </a:ext>
            </a:extLst>
          </p:cNvPr>
          <p:cNvSpPr txBox="1">
            <a:spLocks/>
          </p:cNvSpPr>
          <p:nvPr/>
        </p:nvSpPr>
        <p:spPr>
          <a:xfrm>
            <a:off x="4572000" y="302518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</a:rPr>
              <a:t>Stage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</a:rPr>
              <a:t> 4</a:t>
            </a:r>
          </a:p>
        </p:txBody>
      </p:sp>
      <p:sp>
        <p:nvSpPr>
          <p:cNvPr id="19" name="Google Shape;597;p60">
            <a:extLst>
              <a:ext uri="{FF2B5EF4-FFF2-40B4-BE49-F238E27FC236}">
                <a16:creationId xmlns:a16="http://schemas.microsoft.com/office/drawing/2014/main" id="{753316B7-5E51-059E-A268-60CAF0D48979}"/>
              </a:ext>
            </a:extLst>
          </p:cNvPr>
          <p:cNvSpPr txBox="1">
            <a:spLocks/>
          </p:cNvSpPr>
          <p:nvPr/>
        </p:nvSpPr>
        <p:spPr>
          <a:xfrm>
            <a:off x="4933350" y="3619231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Stress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testing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/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multi-user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simulation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Our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Team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12" name="Google Shape;312;p46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dirty="0">
                <a:solidFill>
                  <a:schemeClr val="accent3">
                    <a:lumMod val="10000"/>
                  </a:schemeClr>
                </a:solidFill>
              </a:rPr>
              <a:t>Paul </a:t>
            </a:r>
            <a:r>
              <a:rPr lang="es-419" dirty="0" err="1">
                <a:solidFill>
                  <a:schemeClr val="accent3">
                    <a:lumMod val="10000"/>
                  </a:schemeClr>
                </a:solidFill>
              </a:rPr>
              <a:t>Rodriguez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13" name="Google Shape;313;p46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419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Developer</a:t>
            </a:r>
            <a:endParaRPr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5" name="Google Shape;315;p46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dirty="0" err="1">
                <a:solidFill>
                  <a:schemeClr val="accent3">
                    <a:lumMod val="10000"/>
                  </a:schemeClr>
                </a:solidFill>
              </a:rPr>
              <a:t>Victor</a:t>
            </a:r>
            <a:r>
              <a:rPr lang="es-419" dirty="0">
                <a:solidFill>
                  <a:schemeClr val="accent3">
                    <a:lumMod val="10000"/>
                  </a:schemeClr>
                </a:solidFill>
              </a:rPr>
              <a:t> Hugo Murillo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16" name="Google Shape;316;p46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Frontend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18" name="Google Shape;318;p46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dirty="0">
                <a:solidFill>
                  <a:schemeClr val="accent3">
                    <a:lumMod val="10000"/>
                  </a:schemeClr>
                </a:solidFill>
              </a:rPr>
              <a:t>Juan Felipe Giraldo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19" name="Google Shape;319;p46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419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Developer</a:t>
            </a:r>
            <a:endParaRPr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21" name="Google Shape;321;p46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dirty="0">
                <a:solidFill>
                  <a:schemeClr val="accent3">
                    <a:lumMod val="10000"/>
                  </a:schemeClr>
                </a:solidFill>
              </a:rPr>
              <a:t>David Flores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22" name="Google Shape;322;p46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UI/UX Design</a:t>
            </a:r>
            <a:endParaRPr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9C8D4B35-67C5-B21C-E940-9E32B808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69" y="1262118"/>
            <a:ext cx="893175" cy="893175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D71C8518-9D5B-ED4F-B333-2E81C17A2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369" y="1262118"/>
            <a:ext cx="893175" cy="893175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7FC28477-5A16-6DB1-DE97-C48542D7B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457" y="2873156"/>
            <a:ext cx="893175" cy="893175"/>
          </a:xfrm>
          <a:prstGeom prst="rect">
            <a:avLst/>
          </a:prstGeom>
        </p:spPr>
      </p:pic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40A807FE-E945-B704-DE9E-5D5ACF105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369" y="2863588"/>
            <a:ext cx="893175" cy="893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ctrTitle"/>
          </p:nvPr>
        </p:nvSpPr>
        <p:spPr>
          <a:xfrm flipH="1">
            <a:off x="355600" y="1571174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The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Problem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1BC287F-493A-F566-C3DC-A5CBE9899A1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84022" y="2449492"/>
            <a:ext cx="392767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Fragmented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patient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records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Security &amp; data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breach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risks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Patients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lack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control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over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access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Over-dependence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on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centralized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Arial" panose="020B0604020202020204" pitchFamily="34" charset="0"/>
              </a:rPr>
              <a:t>systems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Imagen 9" descr="Teclado de computadora&#10;&#10;El contenido generado por IA puede ser incorrecto.">
            <a:extLst>
              <a:ext uri="{FF2B5EF4-FFF2-40B4-BE49-F238E27FC236}">
                <a16:creationId xmlns:a16="http://schemas.microsoft.com/office/drawing/2014/main" id="{78C62592-4A6C-C09B-66BE-C5FC914C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42" y="942110"/>
            <a:ext cx="3472110" cy="34255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Un celular en la mano&#10;&#10;El contenido generado por IA puede ser incorrecto.">
            <a:extLst>
              <a:ext uri="{FF2B5EF4-FFF2-40B4-BE49-F238E27FC236}">
                <a16:creationId xmlns:a16="http://schemas.microsoft.com/office/drawing/2014/main" id="{0D9AB585-F87B-373E-54D3-30ACF78240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71" b="25927"/>
          <a:stretch>
            <a:fillRect/>
          </a:stretch>
        </p:blipFill>
        <p:spPr>
          <a:xfrm>
            <a:off x="2888188" y="311547"/>
            <a:ext cx="3242447" cy="2154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75E5BEA8-881C-A552-7A5F-DAC1E296123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602550" y="3548496"/>
            <a:ext cx="39388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Patients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own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control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their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medical data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Portable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across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providers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accent3">
                  <a:lumMod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Cryptographic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security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+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friendly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UX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Private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blockchain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(L1)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8B81333-C884-1104-1A46-5DF7539E8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735400" y="2765647"/>
            <a:ext cx="3673200" cy="670500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Value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Proposition</a:t>
            </a:r>
            <a:endParaRPr lang="es-ES" dirty="0">
              <a:solidFill>
                <a:schemeClr val="accent3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/>
          <p:nvPr/>
        </p:nvSpPr>
        <p:spPr>
          <a:xfrm rot="5400000">
            <a:off x="1856650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9"/>
          <p:cNvSpPr/>
          <p:nvPr/>
        </p:nvSpPr>
        <p:spPr>
          <a:xfrm rot="5400000">
            <a:off x="2888265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9"/>
          <p:cNvSpPr/>
          <p:nvPr/>
        </p:nvSpPr>
        <p:spPr>
          <a:xfrm rot="5400000">
            <a:off x="3906697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297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Key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Features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48" name="Google Shape;348;p49"/>
          <p:cNvSpPr txBox="1">
            <a:spLocks noGrp="1"/>
          </p:cNvSpPr>
          <p:nvPr>
            <p:ph type="ctrTitle" idx="2"/>
          </p:nvPr>
        </p:nvSpPr>
        <p:spPr>
          <a:xfrm>
            <a:off x="2072255" y="1921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Role &amp;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action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management</a:t>
            </a:r>
            <a:endParaRPr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Google Shape;348;p49">
            <a:extLst>
              <a:ext uri="{FF2B5EF4-FFF2-40B4-BE49-F238E27FC236}">
                <a16:creationId xmlns:a16="http://schemas.microsoft.com/office/drawing/2014/main" id="{7E691512-6156-E0AF-E882-563A387E43DD}"/>
              </a:ext>
            </a:extLst>
          </p:cNvPr>
          <p:cNvSpPr txBox="1">
            <a:spLocks/>
          </p:cNvSpPr>
          <p:nvPr/>
        </p:nvSpPr>
        <p:spPr>
          <a:xfrm>
            <a:off x="4065964" y="2025164"/>
            <a:ext cx="1682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Encrypted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data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storage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&amp;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permissions</a:t>
            </a:r>
            <a:endParaRPr lang="es-ES"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Google Shape;348;p49">
            <a:extLst>
              <a:ext uri="{FF2B5EF4-FFF2-40B4-BE49-F238E27FC236}">
                <a16:creationId xmlns:a16="http://schemas.microsoft.com/office/drawing/2014/main" id="{A851F3D2-C12F-D582-19CF-7EA94C63944E}"/>
              </a:ext>
            </a:extLst>
          </p:cNvPr>
          <p:cNvSpPr txBox="1">
            <a:spLocks/>
          </p:cNvSpPr>
          <p:nvPr/>
        </p:nvSpPr>
        <p:spPr>
          <a:xfrm>
            <a:off x="2942704" y="4104928"/>
            <a:ext cx="18925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Statistical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Data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monetization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via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encrypted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tokens</a:t>
            </a:r>
          </a:p>
        </p:txBody>
      </p:sp>
      <p:sp>
        <p:nvSpPr>
          <p:cNvPr id="14" name="Google Shape;345;p49">
            <a:extLst>
              <a:ext uri="{FF2B5EF4-FFF2-40B4-BE49-F238E27FC236}">
                <a16:creationId xmlns:a16="http://schemas.microsoft.com/office/drawing/2014/main" id="{EF8B789C-4869-D579-A0D4-515844A5444D}"/>
              </a:ext>
            </a:extLst>
          </p:cNvPr>
          <p:cNvSpPr/>
          <p:nvPr/>
        </p:nvSpPr>
        <p:spPr>
          <a:xfrm rot="5400000">
            <a:off x="4938312" y="3010594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48;p49">
            <a:extLst>
              <a:ext uri="{FF2B5EF4-FFF2-40B4-BE49-F238E27FC236}">
                <a16:creationId xmlns:a16="http://schemas.microsoft.com/office/drawing/2014/main" id="{7C4EC6D6-9CC6-CDE1-18F1-2798D088D872}"/>
              </a:ext>
            </a:extLst>
          </p:cNvPr>
          <p:cNvSpPr txBox="1">
            <a:spLocks/>
          </p:cNvSpPr>
          <p:nvPr/>
        </p:nvSpPr>
        <p:spPr>
          <a:xfrm>
            <a:off x="5153917" y="3713357"/>
            <a:ext cx="1682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Multi-platform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web +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mobile</a:t>
            </a:r>
            <a:endParaRPr lang="es-ES"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>
            <a:spLocks noGrp="1"/>
          </p:cNvSpPr>
          <p:nvPr>
            <p:ph type="ctrTitle"/>
          </p:nvPr>
        </p:nvSpPr>
        <p:spPr>
          <a:xfrm>
            <a:off x="1302044" y="366259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Stakeholders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pic>
        <p:nvPicPr>
          <p:cNvPr id="5" name="Imagen 4" descr="Forma&#10;&#10;El contenido generado por IA puede ser incorrecto.">
            <a:extLst>
              <a:ext uri="{FF2B5EF4-FFF2-40B4-BE49-F238E27FC236}">
                <a16:creationId xmlns:a16="http://schemas.microsoft.com/office/drawing/2014/main" id="{E0443376-2F05-E449-4086-DCEDB828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368" y="1638886"/>
            <a:ext cx="775481" cy="775481"/>
          </a:xfrm>
          <a:prstGeom prst="rect">
            <a:avLst/>
          </a:prstGeom>
        </p:spPr>
      </p:pic>
      <p:pic>
        <p:nvPicPr>
          <p:cNvPr id="7" name="Imagen 6" descr="Forma&#10;&#10;El contenido generado por IA puede ser incorrecto.">
            <a:extLst>
              <a:ext uri="{FF2B5EF4-FFF2-40B4-BE49-F238E27FC236}">
                <a16:creationId xmlns:a16="http://schemas.microsoft.com/office/drawing/2014/main" id="{A11AD9BD-9B8D-57AF-F0E6-07B6D4F00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18" y="2786338"/>
            <a:ext cx="735179" cy="735179"/>
          </a:xfrm>
          <a:prstGeom prst="rect">
            <a:avLst/>
          </a:prstGeom>
        </p:spPr>
      </p:pic>
      <p:pic>
        <p:nvPicPr>
          <p:cNvPr id="9" name="Imagen 8" descr="Forma&#10;&#10;El contenido generado por IA puede ser incorrecto.">
            <a:extLst>
              <a:ext uri="{FF2B5EF4-FFF2-40B4-BE49-F238E27FC236}">
                <a16:creationId xmlns:a16="http://schemas.microsoft.com/office/drawing/2014/main" id="{79B4FC2B-904A-E643-E3CC-E5C3DEC48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062" y="2729134"/>
            <a:ext cx="735374" cy="735374"/>
          </a:xfrm>
          <a:prstGeom prst="rect">
            <a:avLst/>
          </a:prstGeom>
        </p:spPr>
      </p:pic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3DEC8503-9E4A-1164-1F91-202D5968E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153" y="1679188"/>
            <a:ext cx="735179" cy="73517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6366400-E4CD-840B-1158-50F7ABBDC741}"/>
              </a:ext>
            </a:extLst>
          </p:cNvPr>
          <p:cNvSpPr txBox="1"/>
          <p:nvPr/>
        </p:nvSpPr>
        <p:spPr>
          <a:xfrm>
            <a:off x="2391509" y="1483201"/>
            <a:ext cx="113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Patients</a:t>
            </a:r>
            <a:endParaRPr lang="es-ES" sz="20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BCC130-DA0E-6982-40C5-11C09A7CF595}"/>
              </a:ext>
            </a:extLst>
          </p:cNvPr>
          <p:cNvSpPr txBox="1"/>
          <p:nvPr/>
        </p:nvSpPr>
        <p:spPr>
          <a:xfrm>
            <a:off x="2391509" y="1843660"/>
            <a:ext cx="11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true data </a:t>
            </a:r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owners</a:t>
            </a:r>
            <a:endParaRPr lang="es-ES" sz="1600" dirty="0">
              <a:latin typeface="Roboto Condensed" panose="02000000000000000000" pitchFamily="2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AD203F7-C859-C0F7-3E34-3881E373E38A}"/>
              </a:ext>
            </a:extLst>
          </p:cNvPr>
          <p:cNvSpPr txBox="1"/>
          <p:nvPr/>
        </p:nvSpPr>
        <p:spPr>
          <a:xfrm>
            <a:off x="2391509" y="2650819"/>
            <a:ext cx="113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Insurers</a:t>
            </a:r>
            <a:endParaRPr lang="es-ES" sz="20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2FBE8A2-B394-439A-C924-F82EA2BCE7DD}"/>
              </a:ext>
            </a:extLst>
          </p:cNvPr>
          <p:cNvSpPr txBox="1"/>
          <p:nvPr/>
        </p:nvSpPr>
        <p:spPr>
          <a:xfrm>
            <a:off x="2391509" y="3011278"/>
            <a:ext cx="11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validators</a:t>
            </a:r>
            <a:r>
              <a:rPr lang="es-E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of</a:t>
            </a:r>
            <a:r>
              <a:rPr lang="es-E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network</a:t>
            </a:r>
            <a:endParaRPr lang="es-ES" sz="1600" dirty="0">
              <a:latin typeface="Roboto Condensed" panose="02000000000000000000" pitchFamily="2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7EA9C58-7883-910E-E509-24D6AB4A45E2}"/>
              </a:ext>
            </a:extLst>
          </p:cNvPr>
          <p:cNvSpPr txBox="1"/>
          <p:nvPr/>
        </p:nvSpPr>
        <p:spPr>
          <a:xfrm>
            <a:off x="5702800" y="2650819"/>
            <a:ext cx="123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err="1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Auditors</a:t>
            </a:r>
            <a:endParaRPr lang="es-ES" sz="20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EE8C287-5B0A-5CD4-076A-14396D8236F8}"/>
              </a:ext>
            </a:extLst>
          </p:cNvPr>
          <p:cNvSpPr txBox="1"/>
          <p:nvPr/>
        </p:nvSpPr>
        <p:spPr>
          <a:xfrm>
            <a:off x="5702800" y="3011278"/>
            <a:ext cx="1239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monitor </a:t>
            </a:r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transactions</a:t>
            </a:r>
            <a:endParaRPr lang="es-ES" sz="1600" dirty="0">
              <a:latin typeface="Roboto Condensed" panose="02000000000000000000" pitchFamily="2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C79E6EE-B03B-EEA9-841A-72C338D0A0C1}"/>
              </a:ext>
            </a:extLst>
          </p:cNvPr>
          <p:cNvSpPr txBox="1"/>
          <p:nvPr/>
        </p:nvSpPr>
        <p:spPr>
          <a:xfrm>
            <a:off x="5809956" y="1483201"/>
            <a:ext cx="113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err="1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Doctors</a:t>
            </a:r>
            <a:endParaRPr lang="es-ES" sz="2000" dirty="0"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F5F39BC-1CAC-2FCA-C029-154348A38BCA}"/>
              </a:ext>
            </a:extLst>
          </p:cNvPr>
          <p:cNvSpPr txBox="1"/>
          <p:nvPr/>
        </p:nvSpPr>
        <p:spPr>
          <a:xfrm>
            <a:off x="5809956" y="1843660"/>
            <a:ext cx="113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validate</a:t>
            </a:r>
            <a:r>
              <a:rPr lang="es-E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records</a:t>
            </a:r>
            <a:endParaRPr lang="es-ES" sz="1600" dirty="0">
              <a:latin typeface="Roboto Condensed" panose="02000000000000000000" pitchFamily="2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/>
          <p:nvPr/>
        </p:nvSpPr>
        <p:spPr>
          <a:xfrm rot="5400000">
            <a:off x="1945388" y="1884442"/>
            <a:ext cx="1462345" cy="1311941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1"/>
          <p:cNvSpPr/>
          <p:nvPr/>
        </p:nvSpPr>
        <p:spPr>
          <a:xfrm rot="5400000">
            <a:off x="5529305" y="1890446"/>
            <a:ext cx="1462345" cy="131194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ctrTitle"/>
          </p:nvPr>
        </p:nvSpPr>
        <p:spPr>
          <a:xfrm flipH="1">
            <a:off x="1318649" y="287479"/>
            <a:ext cx="6207612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Technical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Complexity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br>
              <a:rPr lang="es-ES" dirty="0">
                <a:solidFill>
                  <a:schemeClr val="accent3">
                    <a:lumMod val="10000"/>
                  </a:schemeClr>
                </a:solidFill>
              </a:rPr>
            </a:b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(Access &amp; Security)</a:t>
            </a:r>
            <a:r>
              <a:rPr lang="es" dirty="0">
                <a:solidFill>
                  <a:schemeClr val="accent3">
                    <a:lumMod val="10000"/>
                  </a:schemeClr>
                </a:solidFill>
              </a:rPr>
              <a:t> ADVANTAGE</a:t>
            </a:r>
            <a:endParaRPr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0" name="Google Shape;376;p51">
            <a:extLst>
              <a:ext uri="{FF2B5EF4-FFF2-40B4-BE49-F238E27FC236}">
                <a16:creationId xmlns:a16="http://schemas.microsoft.com/office/drawing/2014/main" id="{0A5CCB3F-1363-3896-8259-6ADCDAE6A0D5}"/>
              </a:ext>
            </a:extLst>
          </p:cNvPr>
          <p:cNvSpPr/>
          <p:nvPr/>
        </p:nvSpPr>
        <p:spPr>
          <a:xfrm rot="5400000">
            <a:off x="2827669" y="3466875"/>
            <a:ext cx="1462345" cy="131194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75;p51">
            <a:extLst>
              <a:ext uri="{FF2B5EF4-FFF2-40B4-BE49-F238E27FC236}">
                <a16:creationId xmlns:a16="http://schemas.microsoft.com/office/drawing/2014/main" id="{D6B63995-AC2E-45BF-2E2A-9C71976A5AC1}"/>
              </a:ext>
            </a:extLst>
          </p:cNvPr>
          <p:cNvSpPr/>
          <p:nvPr/>
        </p:nvSpPr>
        <p:spPr>
          <a:xfrm rot="5400000">
            <a:off x="4673878" y="3466874"/>
            <a:ext cx="1462345" cy="1311941"/>
          </a:xfrm>
          <a:prstGeom prst="flowChartPreparation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8;p49">
            <a:extLst>
              <a:ext uri="{FF2B5EF4-FFF2-40B4-BE49-F238E27FC236}">
                <a16:creationId xmlns:a16="http://schemas.microsoft.com/office/drawing/2014/main" id="{779A32F2-11A0-60A0-566A-3C1870513679}"/>
              </a:ext>
            </a:extLst>
          </p:cNvPr>
          <p:cNvSpPr txBox="1">
            <a:spLocks/>
          </p:cNvSpPr>
          <p:nvPr/>
        </p:nvSpPr>
        <p:spPr>
          <a:xfrm>
            <a:off x="1706553" y="2282850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Digital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wallet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</a:t>
            </a:r>
          </a:p>
          <a:p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future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biometrics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Google Shape;348;p49">
            <a:extLst>
              <a:ext uri="{FF2B5EF4-FFF2-40B4-BE49-F238E27FC236}">
                <a16:creationId xmlns:a16="http://schemas.microsoft.com/office/drawing/2014/main" id="{4914B7F8-D458-D89C-0411-D9B4DBBA76CD}"/>
              </a:ext>
            </a:extLst>
          </p:cNvPr>
          <p:cNvSpPr txBox="1">
            <a:spLocks/>
          </p:cNvSpPr>
          <p:nvPr/>
        </p:nvSpPr>
        <p:spPr>
          <a:xfrm>
            <a:off x="5282099" y="2282850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Smart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contracts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</a:t>
            </a:r>
            <a:r>
              <a:rPr lang="es-E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permissions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Google Shape;348;p49">
            <a:extLst>
              <a:ext uri="{FF2B5EF4-FFF2-40B4-BE49-F238E27FC236}">
                <a16:creationId xmlns:a16="http://schemas.microsoft.com/office/drawing/2014/main" id="{6BF3A5E5-507A-B1E7-B9D3-5513BD93AEBE}"/>
              </a:ext>
            </a:extLst>
          </p:cNvPr>
          <p:cNvSpPr txBox="1">
            <a:spLocks/>
          </p:cNvSpPr>
          <p:nvPr/>
        </p:nvSpPr>
        <p:spPr>
          <a:xfrm>
            <a:off x="2581144" y="3833944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Encrypted data </a:t>
            </a:r>
          </a:p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 L1 blockchain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Google Shape;348;p49">
            <a:extLst>
              <a:ext uri="{FF2B5EF4-FFF2-40B4-BE49-F238E27FC236}">
                <a16:creationId xmlns:a16="http://schemas.microsoft.com/office/drawing/2014/main" id="{20FB359D-9D1B-4AB8-C1DF-43574F999E93}"/>
              </a:ext>
            </a:extLst>
          </p:cNvPr>
          <p:cNvSpPr txBox="1">
            <a:spLocks/>
          </p:cNvSpPr>
          <p:nvPr/>
        </p:nvSpPr>
        <p:spPr>
          <a:xfrm>
            <a:off x="4422455" y="3833944"/>
            <a:ext cx="18413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External storage</a:t>
            </a:r>
          </a:p>
          <a:p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 large files</a:t>
            </a:r>
            <a:endParaRPr lang="es-ES" sz="14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8" name="Imagen 17" descr="Logotipo&#10;&#10;El contenido generado por IA puede ser incorrecto.">
            <a:extLst>
              <a:ext uri="{FF2B5EF4-FFF2-40B4-BE49-F238E27FC236}">
                <a16:creationId xmlns:a16="http://schemas.microsoft.com/office/drawing/2014/main" id="{E112F59D-9DE7-B383-6A74-68C879AE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889" y="1881991"/>
            <a:ext cx="1379518" cy="13795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93;p53">
            <a:extLst>
              <a:ext uri="{FF2B5EF4-FFF2-40B4-BE49-F238E27FC236}">
                <a16:creationId xmlns:a16="http://schemas.microsoft.com/office/drawing/2014/main" id="{C5558E6A-A760-B31E-9D08-3296B3870342}"/>
              </a:ext>
            </a:extLst>
          </p:cNvPr>
          <p:cNvGrpSpPr/>
          <p:nvPr/>
        </p:nvGrpSpPr>
        <p:grpSpPr>
          <a:xfrm>
            <a:off x="2563916" y="1781163"/>
            <a:ext cx="1838978" cy="1916974"/>
            <a:chOff x="1781155" y="1973175"/>
            <a:chExt cx="1095440" cy="1141900"/>
          </a:xfrm>
        </p:grpSpPr>
        <p:cxnSp>
          <p:nvCxnSpPr>
            <p:cNvPr id="37" name="Google Shape;394;p53">
              <a:extLst>
                <a:ext uri="{FF2B5EF4-FFF2-40B4-BE49-F238E27FC236}">
                  <a16:creationId xmlns:a16="http://schemas.microsoft.com/office/drawing/2014/main" id="{A5BB79EC-4B9F-0F6C-88E1-4DBE10E7E948}"/>
                </a:ext>
              </a:extLst>
            </p:cNvPr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8" name="Google Shape;397;p53">
              <a:extLst>
                <a:ext uri="{FF2B5EF4-FFF2-40B4-BE49-F238E27FC236}">
                  <a16:creationId xmlns:a16="http://schemas.microsoft.com/office/drawing/2014/main" id="{23F3E430-C532-E9DD-5FAF-E10DEE14ED5E}"/>
                </a:ext>
              </a:extLst>
            </p:cNvPr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39" name="Google Shape;398;p53">
              <a:extLst>
                <a:ext uri="{FF2B5EF4-FFF2-40B4-BE49-F238E27FC236}">
                  <a16:creationId xmlns:a16="http://schemas.microsoft.com/office/drawing/2014/main" id="{051D6584-5670-E07E-F622-81F1025F0773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0" name="Google Shape;399;p53">
              <a:extLst>
                <a:ext uri="{FF2B5EF4-FFF2-40B4-BE49-F238E27FC236}">
                  <a16:creationId xmlns:a16="http://schemas.microsoft.com/office/drawing/2014/main" id="{68AEF360-471B-025B-DD26-B62DAB89888B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1" name="Google Shape;400;p53">
              <a:extLst>
                <a:ext uri="{FF2B5EF4-FFF2-40B4-BE49-F238E27FC236}">
                  <a16:creationId xmlns:a16="http://schemas.microsoft.com/office/drawing/2014/main" id="{0998932C-F1D0-0FA9-121A-B35AF916C59E}"/>
                </a:ext>
              </a:extLst>
            </p:cNvPr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grpSp>
        <p:nvGrpSpPr>
          <p:cNvPr id="42" name="Google Shape;393;p53">
            <a:extLst>
              <a:ext uri="{FF2B5EF4-FFF2-40B4-BE49-F238E27FC236}">
                <a16:creationId xmlns:a16="http://schemas.microsoft.com/office/drawing/2014/main" id="{A5B30DA3-1AE8-B1FC-574B-05E5648946F2}"/>
              </a:ext>
            </a:extLst>
          </p:cNvPr>
          <p:cNvGrpSpPr/>
          <p:nvPr/>
        </p:nvGrpSpPr>
        <p:grpSpPr>
          <a:xfrm>
            <a:off x="4689719" y="1781163"/>
            <a:ext cx="1838978" cy="1916974"/>
            <a:chOff x="1781155" y="1973175"/>
            <a:chExt cx="1095440" cy="1141900"/>
          </a:xfrm>
        </p:grpSpPr>
        <p:cxnSp>
          <p:nvCxnSpPr>
            <p:cNvPr id="43" name="Google Shape;394;p53">
              <a:extLst>
                <a:ext uri="{FF2B5EF4-FFF2-40B4-BE49-F238E27FC236}">
                  <a16:creationId xmlns:a16="http://schemas.microsoft.com/office/drawing/2014/main" id="{1F95100E-8B56-15E6-C39A-FBAB784842FF}"/>
                </a:ext>
              </a:extLst>
            </p:cNvPr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4" name="Google Shape;397;p53">
              <a:extLst>
                <a:ext uri="{FF2B5EF4-FFF2-40B4-BE49-F238E27FC236}">
                  <a16:creationId xmlns:a16="http://schemas.microsoft.com/office/drawing/2014/main" id="{BBB79F0F-BC9E-E08E-CE42-C33E14429D04}"/>
                </a:ext>
              </a:extLst>
            </p:cNvPr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5" name="Google Shape;398;p53">
              <a:extLst>
                <a:ext uri="{FF2B5EF4-FFF2-40B4-BE49-F238E27FC236}">
                  <a16:creationId xmlns:a16="http://schemas.microsoft.com/office/drawing/2014/main" id="{ED644AEF-286B-2604-5D74-204FDAAE54FC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6" name="Google Shape;399;p53">
              <a:extLst>
                <a:ext uri="{FF2B5EF4-FFF2-40B4-BE49-F238E27FC236}">
                  <a16:creationId xmlns:a16="http://schemas.microsoft.com/office/drawing/2014/main" id="{E164E474-FD7E-3A8F-5B95-2ADC1800944D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7" name="Google Shape;400;p53">
              <a:extLst>
                <a:ext uri="{FF2B5EF4-FFF2-40B4-BE49-F238E27FC236}">
                  <a16:creationId xmlns:a16="http://schemas.microsoft.com/office/drawing/2014/main" id="{4EE974E4-3EB4-CDF6-56A4-2E681B81F2BF}"/>
                </a:ext>
              </a:extLst>
            </p:cNvPr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grpSp>
        <p:nvGrpSpPr>
          <p:cNvPr id="48" name="Google Shape;393;p53">
            <a:extLst>
              <a:ext uri="{FF2B5EF4-FFF2-40B4-BE49-F238E27FC236}">
                <a16:creationId xmlns:a16="http://schemas.microsoft.com/office/drawing/2014/main" id="{8909FA67-E985-B4AD-96DD-5379F8C1748F}"/>
              </a:ext>
            </a:extLst>
          </p:cNvPr>
          <p:cNvGrpSpPr/>
          <p:nvPr/>
        </p:nvGrpSpPr>
        <p:grpSpPr>
          <a:xfrm>
            <a:off x="6776710" y="1781163"/>
            <a:ext cx="1838978" cy="1916974"/>
            <a:chOff x="1781155" y="1973175"/>
            <a:chExt cx="1095440" cy="1141900"/>
          </a:xfrm>
        </p:grpSpPr>
        <p:cxnSp>
          <p:nvCxnSpPr>
            <p:cNvPr id="49" name="Google Shape;394;p53">
              <a:extLst>
                <a:ext uri="{FF2B5EF4-FFF2-40B4-BE49-F238E27FC236}">
                  <a16:creationId xmlns:a16="http://schemas.microsoft.com/office/drawing/2014/main" id="{F0823FE0-50FF-868A-3768-52DD126CC056}"/>
                </a:ext>
              </a:extLst>
            </p:cNvPr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397;p53">
              <a:extLst>
                <a:ext uri="{FF2B5EF4-FFF2-40B4-BE49-F238E27FC236}">
                  <a16:creationId xmlns:a16="http://schemas.microsoft.com/office/drawing/2014/main" id="{658135DD-1FC6-4D8D-37AA-8875616E1FB7}"/>
                </a:ext>
              </a:extLst>
            </p:cNvPr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51" name="Google Shape;398;p53">
              <a:extLst>
                <a:ext uri="{FF2B5EF4-FFF2-40B4-BE49-F238E27FC236}">
                  <a16:creationId xmlns:a16="http://schemas.microsoft.com/office/drawing/2014/main" id="{28044B3E-833C-0734-8271-8749EC9062C0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52" name="Google Shape;399;p53">
              <a:extLst>
                <a:ext uri="{FF2B5EF4-FFF2-40B4-BE49-F238E27FC236}">
                  <a16:creationId xmlns:a16="http://schemas.microsoft.com/office/drawing/2014/main" id="{21135806-D169-8355-C009-D8B6A4D29CF3}"/>
                </a:ext>
              </a:extLst>
            </p:cNvPr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53" name="Google Shape;400;p53">
              <a:extLst>
                <a:ext uri="{FF2B5EF4-FFF2-40B4-BE49-F238E27FC236}">
                  <a16:creationId xmlns:a16="http://schemas.microsoft.com/office/drawing/2014/main" id="{8C6C23A3-0176-6E31-8798-85B0963D8BF9}"/>
                </a:ext>
              </a:extLst>
            </p:cNvPr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grpSp>
        <p:nvGrpSpPr>
          <p:cNvPr id="393" name="Google Shape;393;p53"/>
          <p:cNvGrpSpPr/>
          <p:nvPr/>
        </p:nvGrpSpPr>
        <p:grpSpPr>
          <a:xfrm>
            <a:off x="440095" y="1781163"/>
            <a:ext cx="1838978" cy="1916974"/>
            <a:chOff x="1781155" y="1973175"/>
            <a:chExt cx="1095440" cy="1141900"/>
          </a:xfrm>
        </p:grpSpPr>
        <p:cxnSp>
          <p:nvCxnSpPr>
            <p:cNvPr id="394" name="Google Shape;394;p53"/>
            <p:cNvCxnSpPr/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97" name="Google Shape;397;p53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398" name="Google Shape;398;p53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sp>
        <p:nvSpPr>
          <p:cNvPr id="386" name="Google Shape;386;p52"/>
          <p:cNvSpPr txBox="1">
            <a:spLocks noGrp="1"/>
          </p:cNvSpPr>
          <p:nvPr>
            <p:ph type="ctrTitle"/>
          </p:nvPr>
        </p:nvSpPr>
        <p:spPr>
          <a:xfrm flipH="1">
            <a:off x="1375550" y="774846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solidFill>
                  <a:schemeClr val="accent3">
                    <a:lumMod val="10000"/>
                  </a:schemeClr>
                </a:solidFill>
              </a:rPr>
              <a:t>Technical</a:t>
            </a:r>
            <a:r>
              <a:rPr lang="es-ES" sz="3600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sz="3600" dirty="0" err="1">
                <a:solidFill>
                  <a:schemeClr val="accent3">
                    <a:lumMod val="10000"/>
                  </a:schemeClr>
                </a:solidFill>
              </a:rPr>
              <a:t>Complexity</a:t>
            </a:r>
            <a:r>
              <a:rPr lang="es-ES" sz="3600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br>
              <a:rPr lang="es-ES" sz="3600" dirty="0">
                <a:solidFill>
                  <a:schemeClr val="accent3">
                    <a:lumMod val="10000"/>
                  </a:schemeClr>
                </a:solidFill>
              </a:rPr>
            </a:br>
            <a:r>
              <a:rPr lang="es-ES" sz="3600" dirty="0">
                <a:solidFill>
                  <a:schemeClr val="accent3">
                    <a:lumMod val="10000"/>
                  </a:schemeClr>
                </a:solidFill>
              </a:rPr>
              <a:t>(</a:t>
            </a:r>
            <a:r>
              <a:rPr lang="es-ES" sz="3600" dirty="0" err="1">
                <a:solidFill>
                  <a:schemeClr val="accent3">
                    <a:lumMod val="10000"/>
                  </a:schemeClr>
                </a:solidFill>
              </a:rPr>
              <a:t>Transactions</a:t>
            </a:r>
            <a:r>
              <a:rPr lang="es-ES" sz="3600" dirty="0">
                <a:solidFill>
                  <a:schemeClr val="accent3">
                    <a:lumMod val="10000"/>
                  </a:schemeClr>
                </a:solidFill>
              </a:rPr>
              <a:t> &amp; </a:t>
            </a:r>
            <a:r>
              <a:rPr lang="es-ES" sz="3600" dirty="0" err="1">
                <a:solidFill>
                  <a:schemeClr val="accent3">
                    <a:lumMod val="10000"/>
                  </a:schemeClr>
                </a:solidFill>
              </a:rPr>
              <a:t>Privacy</a:t>
            </a:r>
            <a:r>
              <a:rPr lang="es-ES" sz="3600" dirty="0">
                <a:solidFill>
                  <a:schemeClr val="accent3">
                    <a:lumMod val="10000"/>
                  </a:schemeClr>
                </a:solidFill>
              </a:rPr>
              <a:t>)</a:t>
            </a:r>
            <a:endParaRPr sz="36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87" name="Google Shape;387;p52"/>
          <p:cNvSpPr txBox="1">
            <a:spLocks noGrp="1"/>
          </p:cNvSpPr>
          <p:nvPr>
            <p:ph type="subTitle" idx="1"/>
          </p:nvPr>
        </p:nvSpPr>
        <p:spPr>
          <a:xfrm flipH="1">
            <a:off x="325581" y="3804265"/>
            <a:ext cx="2105891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Encrypted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payments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(eERC20)</a:t>
            </a:r>
            <a:endParaRPr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5" name="Google Shape;387;p52">
            <a:extLst>
              <a:ext uri="{FF2B5EF4-FFF2-40B4-BE49-F238E27FC236}">
                <a16:creationId xmlns:a16="http://schemas.microsoft.com/office/drawing/2014/main" id="{4108E87C-1481-AFA1-7435-B99307A731C8}"/>
              </a:ext>
            </a:extLst>
          </p:cNvPr>
          <p:cNvSpPr txBox="1">
            <a:spLocks/>
          </p:cNvSpPr>
          <p:nvPr/>
        </p:nvSpPr>
        <p:spPr>
          <a:xfrm flipH="1">
            <a:off x="2431472" y="3804265"/>
            <a:ext cx="2105891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Baby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Jubjub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Homomorphic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Encryption</a:t>
            </a:r>
            <a:endParaRPr lang="es-ES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6" name="Google Shape;387;p52">
            <a:extLst>
              <a:ext uri="{FF2B5EF4-FFF2-40B4-BE49-F238E27FC236}">
                <a16:creationId xmlns:a16="http://schemas.microsoft.com/office/drawing/2014/main" id="{F85218E4-BD35-C06F-28AF-A441FD0DC1A2}"/>
              </a:ext>
            </a:extLst>
          </p:cNvPr>
          <p:cNvSpPr txBox="1">
            <a:spLocks/>
          </p:cNvSpPr>
          <p:nvPr/>
        </p:nvSpPr>
        <p:spPr>
          <a:xfrm flipH="1">
            <a:off x="4537363" y="3804265"/>
            <a:ext cx="2105891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Zero Knowledge Proofs</a:t>
            </a:r>
          </a:p>
          <a:p>
            <a:pPr marL="0" indent="0"/>
            <a:r>
              <a:rPr lang="en-U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 validation</a:t>
            </a:r>
            <a:endParaRPr lang="es-ES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" name="Google Shape;387;p52">
            <a:extLst>
              <a:ext uri="{FF2B5EF4-FFF2-40B4-BE49-F238E27FC236}">
                <a16:creationId xmlns:a16="http://schemas.microsoft.com/office/drawing/2014/main" id="{B481D4BA-FC88-280C-219D-CADE7EEE9389}"/>
              </a:ext>
            </a:extLst>
          </p:cNvPr>
          <p:cNvSpPr txBox="1">
            <a:spLocks/>
          </p:cNvSpPr>
          <p:nvPr/>
        </p:nvSpPr>
        <p:spPr>
          <a:xfrm flipH="1">
            <a:off x="6643254" y="3804265"/>
            <a:ext cx="2105891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Identity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secured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via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biometrics</a:t>
            </a:r>
            <a:endParaRPr lang="es-ES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29" name="Imagen 28" descr="Forma&#10;&#10;El contenido generado por IA puede ser incorrecto.">
            <a:extLst>
              <a:ext uri="{FF2B5EF4-FFF2-40B4-BE49-F238E27FC236}">
                <a16:creationId xmlns:a16="http://schemas.microsoft.com/office/drawing/2014/main" id="{D1EA6168-3714-7F68-C537-E688D552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03" y="2175409"/>
            <a:ext cx="928504" cy="928502"/>
          </a:xfrm>
          <a:prstGeom prst="rect">
            <a:avLst/>
          </a:prstGeom>
        </p:spPr>
      </p:pic>
      <p:pic>
        <p:nvPicPr>
          <p:cNvPr id="31" name="Imagen 30" descr="Forma&#10;&#10;El contenido generado por IA puede ser incorrecto.">
            <a:extLst>
              <a:ext uri="{FF2B5EF4-FFF2-40B4-BE49-F238E27FC236}">
                <a16:creationId xmlns:a16="http://schemas.microsoft.com/office/drawing/2014/main" id="{8D86E980-D8A0-5406-E317-83C3FE8F3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305" y="2106605"/>
            <a:ext cx="924832" cy="924832"/>
          </a:xfrm>
          <a:prstGeom prst="rect">
            <a:avLst/>
          </a:prstGeom>
        </p:spPr>
      </p:pic>
      <p:pic>
        <p:nvPicPr>
          <p:cNvPr id="33" name="Imagen 32" descr="Forma&#10;&#10;El contenido generado por IA puede ser incorrecto.">
            <a:extLst>
              <a:ext uri="{FF2B5EF4-FFF2-40B4-BE49-F238E27FC236}">
                <a16:creationId xmlns:a16="http://schemas.microsoft.com/office/drawing/2014/main" id="{F43158F3-E05D-0ECB-8BAC-C57C188C9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070" y="2107622"/>
            <a:ext cx="928258" cy="928256"/>
          </a:xfrm>
          <a:prstGeom prst="rect">
            <a:avLst/>
          </a:prstGeom>
        </p:spPr>
      </p:pic>
      <p:pic>
        <p:nvPicPr>
          <p:cNvPr id="35" name="Imagen 34" descr="Forma&#10;&#10;El contenido generado por IA puede ser incorrecto.">
            <a:extLst>
              <a:ext uri="{FF2B5EF4-FFF2-40B4-BE49-F238E27FC236}">
                <a16:creationId xmlns:a16="http://schemas.microsoft.com/office/drawing/2014/main" id="{C9EF75BD-424F-857F-1E07-FDB3CB660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845" y="2036180"/>
            <a:ext cx="979144" cy="9791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43">
          <a:extLst>
            <a:ext uri="{FF2B5EF4-FFF2-40B4-BE49-F238E27FC236}">
              <a16:creationId xmlns:a16="http://schemas.microsoft.com/office/drawing/2014/main" id="{EA3BCD27-5FC4-5D95-34EB-71D32B16B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>
            <a:extLst>
              <a:ext uri="{FF2B5EF4-FFF2-40B4-BE49-F238E27FC236}">
                <a16:creationId xmlns:a16="http://schemas.microsoft.com/office/drawing/2014/main" id="{C9188C81-F651-A527-52F9-5B4A652D4DCF}"/>
              </a:ext>
            </a:extLst>
          </p:cNvPr>
          <p:cNvSpPr/>
          <p:nvPr/>
        </p:nvSpPr>
        <p:spPr>
          <a:xfrm rot="5400000">
            <a:off x="624679" y="21287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9">
            <a:extLst>
              <a:ext uri="{FF2B5EF4-FFF2-40B4-BE49-F238E27FC236}">
                <a16:creationId xmlns:a16="http://schemas.microsoft.com/office/drawing/2014/main" id="{F05A86C1-ECBA-DABB-8E31-31A7EDBC0424}"/>
              </a:ext>
            </a:extLst>
          </p:cNvPr>
          <p:cNvSpPr/>
          <p:nvPr/>
        </p:nvSpPr>
        <p:spPr>
          <a:xfrm rot="5400000">
            <a:off x="2554069" y="21287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9">
            <a:extLst>
              <a:ext uri="{FF2B5EF4-FFF2-40B4-BE49-F238E27FC236}">
                <a16:creationId xmlns:a16="http://schemas.microsoft.com/office/drawing/2014/main" id="{DEE1AF23-033D-A0B0-DF0C-24855F4E64EB}"/>
              </a:ext>
            </a:extLst>
          </p:cNvPr>
          <p:cNvSpPr/>
          <p:nvPr/>
        </p:nvSpPr>
        <p:spPr>
          <a:xfrm rot="5400000">
            <a:off x="4483459" y="21287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8;p49">
            <a:extLst>
              <a:ext uri="{FF2B5EF4-FFF2-40B4-BE49-F238E27FC236}">
                <a16:creationId xmlns:a16="http://schemas.microsoft.com/office/drawing/2014/main" id="{0DA80091-BFBA-5325-6AFD-EAAECA1CDD3B}"/>
              </a:ext>
            </a:extLst>
          </p:cNvPr>
          <p:cNvSpPr txBox="1">
            <a:spLocks/>
          </p:cNvSpPr>
          <p:nvPr/>
        </p:nvSpPr>
        <p:spPr>
          <a:xfrm>
            <a:off x="783946" y="2957297"/>
            <a:ext cx="1682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Private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permissioned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L1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blockchain</a:t>
            </a:r>
            <a:endParaRPr lang="es-ES"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Google Shape;348;p49">
            <a:extLst>
              <a:ext uri="{FF2B5EF4-FFF2-40B4-BE49-F238E27FC236}">
                <a16:creationId xmlns:a16="http://schemas.microsoft.com/office/drawing/2014/main" id="{775DD112-DBEC-E12A-DD81-0FDDD360CD09}"/>
              </a:ext>
            </a:extLst>
          </p:cNvPr>
          <p:cNvSpPr txBox="1">
            <a:spLocks/>
          </p:cNvSpPr>
          <p:nvPr/>
        </p:nvSpPr>
        <p:spPr>
          <a:xfrm>
            <a:off x="4530051" y="2793779"/>
            <a:ext cx="18925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Snowman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++ </a:t>
            </a:r>
          </a:p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low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latency</a:t>
            </a:r>
            <a:endParaRPr lang="es-ES"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Google Shape;345;p49">
            <a:extLst>
              <a:ext uri="{FF2B5EF4-FFF2-40B4-BE49-F238E27FC236}">
                <a16:creationId xmlns:a16="http://schemas.microsoft.com/office/drawing/2014/main" id="{9B6FAF6E-D11F-5170-1018-FB3498D93415}"/>
              </a:ext>
            </a:extLst>
          </p:cNvPr>
          <p:cNvSpPr/>
          <p:nvPr/>
        </p:nvSpPr>
        <p:spPr>
          <a:xfrm rot="5400000">
            <a:off x="6412849" y="21287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48;p49">
            <a:extLst>
              <a:ext uri="{FF2B5EF4-FFF2-40B4-BE49-F238E27FC236}">
                <a16:creationId xmlns:a16="http://schemas.microsoft.com/office/drawing/2014/main" id="{D36C8224-3D51-7113-C470-A0861A661D6E}"/>
              </a:ext>
            </a:extLst>
          </p:cNvPr>
          <p:cNvSpPr txBox="1">
            <a:spLocks/>
          </p:cNvSpPr>
          <p:nvPr/>
        </p:nvSpPr>
        <p:spPr>
          <a:xfrm>
            <a:off x="2713336" y="2957297"/>
            <a:ext cx="1682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Validators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insurers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&amp; 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clinics</a:t>
            </a:r>
            <a:endParaRPr lang="es-ES" sz="2000" dirty="0">
              <a:solidFill>
                <a:schemeClr val="accent3">
                  <a:lumMod val="1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" name="Google Shape;392;p53">
            <a:extLst>
              <a:ext uri="{FF2B5EF4-FFF2-40B4-BE49-F238E27FC236}">
                <a16:creationId xmlns:a16="http://schemas.microsoft.com/office/drawing/2014/main" id="{F784C29E-6001-B322-2C88-C3CB347B2534}"/>
              </a:ext>
            </a:extLst>
          </p:cNvPr>
          <p:cNvSpPr txBox="1">
            <a:spLocks/>
          </p:cNvSpPr>
          <p:nvPr/>
        </p:nvSpPr>
        <p:spPr>
          <a:xfrm flipH="1">
            <a:off x="373575" y="906916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Avalanche</a:t>
            </a:r>
            <a:r>
              <a:rPr lang="es-ES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3">
                    <a:lumMod val="10000"/>
                  </a:schemeClr>
                </a:solidFill>
              </a:rPr>
              <a:t>Components</a:t>
            </a:r>
            <a:endParaRPr lang="es-E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7" name="Google Shape;348;p49">
            <a:extLst>
              <a:ext uri="{FF2B5EF4-FFF2-40B4-BE49-F238E27FC236}">
                <a16:creationId xmlns:a16="http://schemas.microsoft.com/office/drawing/2014/main" id="{8CC4B88B-45FC-4B11-8556-9AEBA89B0C8F}"/>
              </a:ext>
            </a:extLst>
          </p:cNvPr>
          <p:cNvSpPr txBox="1">
            <a:spLocks/>
          </p:cNvSpPr>
          <p:nvPr/>
        </p:nvSpPr>
        <p:spPr>
          <a:xfrm>
            <a:off x="6572116" y="2957297"/>
            <a:ext cx="1682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EVM compatible (</a:t>
            </a:r>
            <a:r>
              <a:rPr lang="es-ES" sz="2000" dirty="0" err="1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Solidity</a:t>
            </a:r>
            <a:r>
              <a:rPr lang="es-ES" sz="2000" dirty="0">
                <a:solidFill>
                  <a:schemeClr val="accent3">
                    <a:lumMod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364650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9FEA5"/>
      </a:dk1>
      <a:lt1>
        <a:srgbClr val="11B0A7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F9FEA5"/>
      </a:accent3>
      <a:accent4>
        <a:srgbClr val="11B0A7"/>
      </a:accent4>
      <a:accent5>
        <a:srgbClr val="FFFF66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220</Words>
  <Application>Microsoft Office PowerPoint</Application>
  <PresentationFormat>Presentación en pantalla (16:9)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Roboto Medium</vt:lpstr>
      <vt:lpstr>Roboto Condensed</vt:lpstr>
      <vt:lpstr>Squada One</vt:lpstr>
      <vt:lpstr>Fira Sans Extra Condensed Medium</vt:lpstr>
      <vt:lpstr>Nunito Light</vt:lpstr>
      <vt:lpstr>Arial</vt:lpstr>
      <vt:lpstr>Roboto Condensed Light</vt:lpstr>
      <vt:lpstr>Tech Startup by Slidesgo</vt:lpstr>
      <vt:lpstr>Presentación de PowerPoint</vt:lpstr>
      <vt:lpstr>Our Team</vt:lpstr>
      <vt:lpstr>The Problem</vt:lpstr>
      <vt:lpstr>Value Proposition</vt:lpstr>
      <vt:lpstr>Key Features</vt:lpstr>
      <vt:lpstr>Stakeholders</vt:lpstr>
      <vt:lpstr>Technical Complexity  (Access &amp; Security) ADVANTAGE</vt:lpstr>
      <vt:lpstr>Technical Complexity  (Transactions &amp; Privacy)</vt:lpstr>
      <vt:lpstr>Presentación de PowerPoint</vt:lpstr>
      <vt:lpstr>Feasibility &amp; UX</vt:lpstr>
      <vt:lpstr>Development Roadmap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Flores</cp:lastModifiedBy>
  <cp:revision>2</cp:revision>
  <dcterms:modified xsi:type="dcterms:W3CDTF">2025-08-24T03:18:33Z</dcterms:modified>
</cp:coreProperties>
</file>